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7"/>
  </p:notesMasterIdLst>
  <p:sldIdLst>
    <p:sldId id="256" r:id="rId2"/>
    <p:sldId id="300" r:id="rId3"/>
    <p:sldId id="275" r:id="rId4"/>
    <p:sldId id="296" r:id="rId5"/>
    <p:sldId id="280" r:id="rId6"/>
    <p:sldId id="286" r:id="rId7"/>
    <p:sldId id="283" r:id="rId8"/>
    <p:sldId id="284" r:id="rId9"/>
    <p:sldId id="278" r:id="rId10"/>
    <p:sldId id="285" r:id="rId11"/>
    <p:sldId id="292" r:id="rId12"/>
    <p:sldId id="276" r:id="rId13"/>
    <p:sldId id="277" r:id="rId14"/>
    <p:sldId id="287" r:id="rId15"/>
    <p:sldId id="288" r:id="rId16"/>
    <p:sldId id="290" r:id="rId17"/>
    <p:sldId id="291" r:id="rId18"/>
    <p:sldId id="289" r:id="rId19"/>
    <p:sldId id="297" r:id="rId20"/>
    <p:sldId id="294" r:id="rId21"/>
    <p:sldId id="293" r:id="rId22"/>
    <p:sldId id="295" r:id="rId23"/>
    <p:sldId id="298" r:id="rId24"/>
    <p:sldId id="258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116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1F5F8-00BF-4F34-8A65-16FE2156FF75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C83F5-3B99-48EE-BF01-AD5AE9B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London bus 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C83F5-3B99-48EE-BF01-AD5AE9BB364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C83F5-3B99-48EE-BF01-AD5AE9BB364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14342F-9117-4ECF-9BB0-29019045C508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F71E87-E298-4F1B-9A20-01E2BC258A2D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F9961-4D4E-42DD-B3A2-80259305A0A1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782189-A454-4EF2-AAB1-AECE64D542D5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7E633-BE61-4E80-A7ED-8883760D5F20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87E62B-A17B-4CEA-9F21-53A602C4818C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E4213-25D9-485B-8690-7ADA147FE6FE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7971E-A886-44D2-BAF1-5E0DAC098C74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E8BD1-117F-43D5-A102-1806B5904E96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51E343-FA63-4937-B883-B06B08974D44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BB0E2F-137C-4DB4-B50E-A8B638F13A9D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78C4A6-9552-46AE-8993-01CF0B0590F6}" type="datetime1">
              <a:rPr lang="en-US" smtClean="0"/>
              <a:pPr/>
              <a:t>2/27/2013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F62441-E3A8-4FDB-9EDE-AEC1A39E5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ckymountainbraille.com/" TargetMode="External"/><Relationship Id="rId2" Type="http://schemas.openxmlformats.org/officeDocument/2006/relationships/hyperlink" Target="http://www.tactilegraphics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Lucia@TactileGraphics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THE SECRET LANGUAGE OF LINES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 Curriculum to Attain Graphicacy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Lucia Hasty, MA, TVI  </a:t>
            </a:r>
          </a:p>
          <a:p>
            <a:pPr algn="l"/>
            <a:r>
              <a:rPr lang="en-US" dirty="0" smtClean="0"/>
              <a:t>Rocky Mountain Braille Associates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Opportunity to tie things exposed to together</a:t>
            </a:r>
          </a:p>
          <a:p>
            <a:r>
              <a:rPr lang="en-US" dirty="0" smtClean="0"/>
              <a:t>Begin to establish how they are related</a:t>
            </a:r>
          </a:p>
          <a:p>
            <a:r>
              <a:rPr lang="en-US" dirty="0" smtClean="0"/>
              <a:t>Manipulate within the environment</a:t>
            </a:r>
          </a:p>
          <a:p>
            <a:pPr>
              <a:buNone/>
            </a:pPr>
            <a:r>
              <a:rPr lang="en-US" dirty="0" smtClean="0"/>
              <a:t>	(using </a:t>
            </a:r>
            <a:r>
              <a:rPr lang="en-US" dirty="0" err="1" smtClean="0"/>
              <a:t>manipulatives</a:t>
            </a:r>
            <a:r>
              <a:rPr lang="en-US" dirty="0" smtClean="0"/>
              <a:t> vital!)</a:t>
            </a:r>
          </a:p>
          <a:p>
            <a:r>
              <a:rPr lang="en-US" dirty="0" smtClean="0"/>
              <a:t>Match language with experience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Experience	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" y="304800"/>
            <a:ext cx="8107680" cy="54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 C’s of Communication:</a:t>
            </a:r>
          </a:p>
          <a:p>
            <a:r>
              <a:rPr lang="en-US" dirty="0" smtClean="0"/>
              <a:t>Compare</a:t>
            </a:r>
          </a:p>
          <a:p>
            <a:r>
              <a:rPr lang="en-US" dirty="0" smtClean="0"/>
              <a:t>Categorize</a:t>
            </a:r>
          </a:p>
          <a:p>
            <a:r>
              <a:rPr lang="en-US" dirty="0" smtClean="0"/>
              <a:t>Comprehend</a:t>
            </a:r>
          </a:p>
          <a:p>
            <a:r>
              <a:rPr lang="en-US" dirty="0" smtClean="0"/>
              <a:t>Communicate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Language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307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Sized for age/size of student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Sturdy- will withstand repeated handling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Will “stay put” 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Organized storage and retrieval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Successful Manipulatives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Independently explore with intent of gathering information</a:t>
            </a:r>
          </a:p>
          <a:p>
            <a:endParaRPr lang="en-US" dirty="0" smtClean="0"/>
          </a:p>
          <a:p>
            <a:r>
              <a:rPr lang="en-US" dirty="0" smtClean="0"/>
              <a:t>Requires </a:t>
            </a:r>
          </a:p>
          <a:p>
            <a:pPr lvl="1"/>
            <a:r>
              <a:rPr lang="en-US" dirty="0" smtClean="0"/>
              <a:t>Spatial awareness</a:t>
            </a:r>
          </a:p>
          <a:p>
            <a:pPr lvl="1"/>
            <a:r>
              <a:rPr lang="en-US" dirty="0" smtClean="0"/>
              <a:t>Organized scanning skills</a:t>
            </a:r>
          </a:p>
          <a:p>
            <a:pPr lvl="1"/>
            <a:r>
              <a:rPr lang="en-US" dirty="0" smtClean="0"/>
              <a:t>Part-to-whole assembly</a:t>
            </a:r>
          </a:p>
          <a:p>
            <a:pPr lvl="1"/>
            <a:r>
              <a:rPr lang="en-US" dirty="0" smtClean="0"/>
              <a:t>Tactual discrimination (identifying symbols, selecting landmarks)</a:t>
            </a:r>
          </a:p>
          <a:p>
            <a:pPr lvl="1"/>
            <a:r>
              <a:rPr lang="en-US" dirty="0" smtClean="0"/>
              <a:t>Language skills (labels, etc.)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Exploring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 at finding information independently</a:t>
            </a:r>
          </a:p>
          <a:p>
            <a:r>
              <a:rPr lang="en-US" dirty="0" smtClean="0"/>
              <a:t>Curiosity increases</a:t>
            </a:r>
          </a:p>
          <a:p>
            <a:r>
              <a:rPr lang="en-US" dirty="0" smtClean="0"/>
              <a:t>Becomes “do-</a:t>
            </a:r>
            <a:r>
              <a:rPr lang="en-US" dirty="0" err="1" smtClean="0"/>
              <a:t>er</a:t>
            </a:r>
            <a:r>
              <a:rPr lang="en-US" dirty="0" smtClean="0"/>
              <a:t>” as opposed to “done to”</a:t>
            </a:r>
          </a:p>
          <a:p>
            <a:r>
              <a:rPr lang="en-US" dirty="0" smtClean="0"/>
              <a:t>Positive self-concept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Enthusiasm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en-US" dirty="0" smtClean="0"/>
              <a:t>1.Where am I?</a:t>
            </a:r>
          </a:p>
          <a:p>
            <a:pPr marL="850392" lvl="1" indent="-457200">
              <a:buFont typeface="Arial" pitchFamily="34" charset="0"/>
              <a:buChar char="•"/>
            </a:pPr>
            <a:r>
              <a:rPr lang="en-US" dirty="0" smtClean="0"/>
              <a:t>Look for title</a:t>
            </a:r>
          </a:p>
          <a:p>
            <a:pPr marL="850392" lvl="1" indent="-457200">
              <a:buFont typeface="Arial" pitchFamily="34" charset="0"/>
              <a:buChar char="•"/>
            </a:pPr>
            <a:r>
              <a:rPr lang="en-US" dirty="0" smtClean="0"/>
              <a:t>Scan whole graphic and key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  Identify a point of reference</a:t>
            </a:r>
          </a:p>
          <a:p>
            <a:pPr marL="620713" lvl="1" indent="-446088">
              <a:buNone/>
            </a:pPr>
            <a:endParaRPr lang="en-US" sz="2700" dirty="0" smtClean="0"/>
          </a:p>
          <a:p>
            <a:pPr marL="620713" lvl="1" indent="-446088">
              <a:buNone/>
            </a:pPr>
            <a:r>
              <a:rPr lang="en-US" sz="2700" dirty="0" smtClean="0"/>
              <a:t>2. Where am I going?</a:t>
            </a:r>
          </a:p>
          <a:p>
            <a:pPr marL="620713" lvl="1" indent="-212725">
              <a:buFont typeface="Arial" pitchFamily="34" charset="0"/>
              <a:buChar char="•"/>
            </a:pPr>
            <a:r>
              <a:rPr lang="en-US" sz="2700" dirty="0" smtClean="0"/>
              <a:t>	</a:t>
            </a:r>
            <a:r>
              <a:rPr lang="en-US" dirty="0" smtClean="0"/>
              <a:t>Look for important clues, prominent textures</a:t>
            </a:r>
          </a:p>
          <a:p>
            <a:pPr marL="620713" lvl="1" indent="-212725">
              <a:buFont typeface="Arial" pitchFamily="34" charset="0"/>
              <a:buChar char="•"/>
            </a:pPr>
            <a:r>
              <a:rPr lang="en-US" dirty="0" smtClean="0"/>
              <a:t>   Compare area textures, trace major and minor</a:t>
            </a:r>
          </a:p>
          <a:p>
            <a:pPr marL="620713" lvl="1" indent="-212725">
              <a:buNone/>
            </a:pPr>
            <a:r>
              <a:rPr lang="en-US" dirty="0" smtClean="0"/>
              <a:t>      lines, examine point symbols</a:t>
            </a:r>
          </a:p>
          <a:p>
            <a:pPr marL="620713" lvl="1" indent="-446088">
              <a:buNone/>
            </a:pPr>
            <a:endParaRPr lang="en-US" sz="2700" dirty="0" smtClean="0"/>
          </a:p>
          <a:p>
            <a:pPr marL="174625" lvl="1" indent="217488"/>
            <a:endParaRPr lang="en-US" dirty="0" smtClean="0"/>
          </a:p>
          <a:p>
            <a:pPr marL="174625" lvl="1" indent="217488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Successful Readers Ask: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What am I looking for?</a:t>
            </a:r>
          </a:p>
          <a:p>
            <a:pPr lvl="2"/>
            <a:r>
              <a:rPr lang="en-US" dirty="0" smtClean="0"/>
              <a:t>Search key for details</a:t>
            </a:r>
          </a:p>
          <a:p>
            <a:pPr lvl="2"/>
            <a:r>
              <a:rPr lang="en-US" dirty="0" smtClean="0"/>
              <a:t>Read labels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4. How do these pieces fit together?</a:t>
            </a:r>
          </a:p>
          <a:p>
            <a:pPr lvl="1"/>
            <a:r>
              <a:rPr lang="en-US" dirty="0" smtClean="0"/>
              <a:t>Actually starts reading the graphic rather than scanning it.</a:t>
            </a:r>
          </a:p>
          <a:p>
            <a:pPr lvl="1"/>
            <a:r>
              <a:rPr lang="en-US" dirty="0" smtClean="0"/>
              <a:t>Moves more slowly and intently</a:t>
            </a:r>
          </a:p>
          <a:p>
            <a:pPr lvl="1"/>
            <a:r>
              <a:rPr lang="en-US" dirty="0" smtClean="0"/>
              <a:t>Begins to put parts into whole picture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Readers Ask, cont’d: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intent of graphic</a:t>
            </a:r>
          </a:p>
          <a:p>
            <a:r>
              <a:rPr lang="en-US" dirty="0" smtClean="0"/>
              <a:t>Decode symbols</a:t>
            </a:r>
          </a:p>
          <a:p>
            <a:r>
              <a:rPr lang="en-US" dirty="0" smtClean="0"/>
              <a:t>Interpret content of graphic</a:t>
            </a:r>
          </a:p>
          <a:p>
            <a:r>
              <a:rPr lang="en-US" dirty="0" smtClean="0"/>
              <a:t>Apply content to task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in Decoding a Graphic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Descriptions in lieu of tactile graphics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Audio-tactile instructional aids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dirty="0" err="1" smtClean="0"/>
              <a:t>SmartPen</a:t>
            </a:r>
            <a:r>
              <a:rPr lang="en-US" sz="2400" dirty="0" smtClean="0"/>
              <a:t> technology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smtClean="0"/>
              <a:t>Touch tablets- TTT and IVEO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Graphics embossers and software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Preparing for emerging resources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105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b="1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n-US" b="1" dirty="0" smtClean="0">
                <a:latin typeface="Arial Black" pitchFamily="34" charset="0"/>
              </a:rPr>
              <a:t>Lucia Hasty, MA, CTVI</a:t>
            </a:r>
          </a:p>
          <a:p>
            <a:pPr algn="ctr">
              <a:buNone/>
            </a:pPr>
            <a:endParaRPr lang="en-US" b="1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n-US" b="1" dirty="0">
                <a:latin typeface="Arial Black" pitchFamily="34" charset="0"/>
              </a:rPr>
              <a:t>B</a:t>
            </a:r>
            <a:r>
              <a:rPr lang="en-US" b="1" dirty="0" smtClean="0">
                <a:latin typeface="Arial Black" pitchFamily="34" charset="0"/>
              </a:rPr>
              <a:t>raille &amp; Tactile Graphics</a:t>
            </a:r>
          </a:p>
          <a:p>
            <a:pPr algn="ctr">
              <a:buNone/>
            </a:pPr>
            <a:r>
              <a:rPr lang="en-US" b="1" dirty="0" smtClean="0">
                <a:latin typeface="Arial Black" pitchFamily="34" charset="0"/>
              </a:rPr>
              <a:t>Consultant and Trainer </a:t>
            </a:r>
          </a:p>
          <a:p>
            <a:pPr algn="ctr">
              <a:buNone/>
            </a:pPr>
            <a:endParaRPr lang="en-US" b="1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n-US" b="1" dirty="0" smtClean="0">
                <a:latin typeface="Arial Black" pitchFamily="34" charset="0"/>
              </a:rPr>
              <a:t>Rocky Mountain Braille Associates</a:t>
            </a:r>
          </a:p>
          <a:p>
            <a:pPr algn="ctr">
              <a:buNone/>
            </a:pPr>
            <a:endParaRPr lang="en-US" b="1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  <a:hlinkClick r:id="rId2"/>
              </a:rPr>
              <a:t>www.tactilegraphics.org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</a:p>
          <a:p>
            <a:pPr algn="ctr">
              <a:buNone/>
            </a:pPr>
            <a:endParaRPr lang="en-US" b="1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  <a:hlinkClick r:id="rId3"/>
              </a:rPr>
              <a:t>www.rockymountainbraille.com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</a:p>
          <a:p>
            <a:pPr algn="ctr">
              <a:buNone/>
            </a:pPr>
            <a:endParaRPr lang="en-US" b="1" dirty="0" smtClean="0">
              <a:latin typeface="Arial Black" pitchFamily="34" charset="0"/>
            </a:endParaRP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4B91-F8BD-44C3-A699-9538CF95A4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7467600" cy="3581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Maryland Common Core State Curriculum Frameworks for Braille 	</a:t>
            </a:r>
          </a:p>
          <a:p>
            <a:r>
              <a:rPr lang="en-US" b="1" dirty="0" smtClean="0"/>
              <a:t>Mathematics 	</a:t>
            </a:r>
          </a:p>
          <a:p>
            <a:r>
              <a:rPr lang="en-US" dirty="0" smtClean="0"/>
              <a:t>Maryland State Department of Education 2012 	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52400"/>
            <a:ext cx="3581400" cy="282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3886200"/>
            <a:ext cx="754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MARYLAND COMMON CORE CURRICULUM </a:t>
            </a:r>
          </a:p>
          <a:p>
            <a:r>
              <a:rPr lang="en-US" b="1" dirty="0" smtClean="0"/>
              <a:t>    FRAMEWORKS FOR BRAILLE </a:t>
            </a:r>
          </a:p>
          <a:p>
            <a:r>
              <a:rPr lang="en-US" b="1" dirty="0" smtClean="0"/>
              <a:t>Braille, Formatting, and Tactile Graphics </a:t>
            </a:r>
          </a:p>
          <a:p>
            <a:r>
              <a:rPr lang="en-US" b="1" dirty="0" smtClean="0"/>
              <a:t>Checklists By Grade </a:t>
            </a:r>
          </a:p>
          <a:p>
            <a:endParaRPr lang="en-US" dirty="0" smtClean="0"/>
          </a:p>
          <a:p>
            <a:r>
              <a:rPr lang="en-US" dirty="0" smtClean="0"/>
              <a:t>Maryland State Department of Education 2012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0"/>
            <a:ext cx="493395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Braille Mathematics Standards</a:t>
            </a:r>
          </a:p>
          <a:p>
            <a:r>
              <a:rPr lang="en-US" dirty="0" smtClean="0"/>
              <a:t>California State Board of Educational 2006</a:t>
            </a:r>
          </a:p>
          <a:p>
            <a:endParaRPr lang="en-US" dirty="0" smtClean="0"/>
          </a:p>
          <a:p>
            <a:r>
              <a:rPr lang="en-US" dirty="0" smtClean="0"/>
              <a:t>Test Ready Plus Mathematics</a:t>
            </a:r>
          </a:p>
          <a:p>
            <a:r>
              <a:rPr lang="en-US" dirty="0" smtClean="0"/>
              <a:t>Curriculum Associates 2005</a:t>
            </a:r>
          </a:p>
          <a:p>
            <a:endParaRPr lang="en-US" dirty="0" smtClean="0"/>
          </a:p>
          <a:p>
            <a:r>
              <a:rPr lang="en-US" dirty="0" smtClean="0"/>
              <a:t>Tangible Graphs</a:t>
            </a:r>
          </a:p>
          <a:p>
            <a:r>
              <a:rPr lang="en-US" dirty="0" smtClean="0"/>
              <a:t>APH 1986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resources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Authors: Lucia Hasty and Dawn Wilkinson</a:t>
            </a:r>
          </a:p>
          <a:p>
            <a:pPr lvl="1"/>
            <a:r>
              <a:rPr lang="en-US" dirty="0" smtClean="0"/>
              <a:t>With additional activities from  Ann Cunningham</a:t>
            </a:r>
          </a:p>
          <a:p>
            <a:endParaRPr lang="en-US" dirty="0" smtClean="0"/>
          </a:p>
          <a:p>
            <a:r>
              <a:rPr lang="en-US" dirty="0" smtClean="0"/>
              <a:t>Concepts (teacher directed)</a:t>
            </a:r>
          </a:p>
          <a:p>
            <a:endParaRPr lang="en-US" dirty="0" smtClean="0"/>
          </a:p>
          <a:p>
            <a:r>
              <a:rPr lang="en-US" dirty="0" smtClean="0"/>
              <a:t>Activities to teach the concepts</a:t>
            </a:r>
          </a:p>
          <a:p>
            <a:endParaRPr lang="en-US" dirty="0" smtClean="0"/>
          </a:p>
          <a:p>
            <a:r>
              <a:rPr lang="en-US" dirty="0" smtClean="0"/>
              <a:t>Resources and teaching tools/materials</a:t>
            </a:r>
          </a:p>
          <a:p>
            <a:endParaRPr lang="en-US" dirty="0" smtClean="0"/>
          </a:p>
          <a:p>
            <a:r>
              <a:rPr lang="en-US" dirty="0" smtClean="0"/>
              <a:t>Skills required by grade level</a:t>
            </a:r>
          </a:p>
          <a:p>
            <a:endParaRPr lang="en-US" dirty="0" smtClean="0"/>
          </a:p>
          <a:p>
            <a:r>
              <a:rPr lang="en-US" dirty="0" smtClean="0"/>
              <a:t>Skills checklists for assessment and progress records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Student activities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Secret Language of Lines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“I think I know what it’s like to see: </a:t>
            </a:r>
          </a:p>
          <a:p>
            <a:pPr>
              <a:buNone/>
            </a:pPr>
            <a:r>
              <a:rPr lang="en-US" dirty="0" smtClean="0"/>
              <a:t>	It’s like telling the future because you know now that there will be a tree and I will know later, when I come up to it and touch it”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a Visually Impaired Child’s Perspective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 for </a:t>
            </a:r>
            <a:r>
              <a:rPr lang="en-US" smtClean="0"/>
              <a:t>coming today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Lucia Hasty</a:t>
            </a: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accent4"/>
                </a:solidFill>
                <a:hlinkClick r:id="rId2"/>
              </a:rPr>
              <a:t>Lucia@TactileGraphics.org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teaching graphics is important</a:t>
            </a:r>
          </a:p>
          <a:p>
            <a:r>
              <a:rPr lang="en-US" dirty="0" smtClean="0"/>
              <a:t>Skills to </a:t>
            </a:r>
            <a:r>
              <a:rPr lang="en-US" dirty="0" smtClean="0"/>
              <a:t>learn for reading </a:t>
            </a:r>
            <a:r>
              <a:rPr lang="en-US" u="sng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writing</a:t>
            </a:r>
            <a:endParaRPr lang="en-US" dirty="0" smtClean="0"/>
          </a:p>
          <a:p>
            <a:r>
              <a:rPr lang="en-US" dirty="0" smtClean="0"/>
              <a:t>Activities to facilitate learning</a:t>
            </a:r>
          </a:p>
          <a:p>
            <a:r>
              <a:rPr lang="en-US" dirty="0" smtClean="0"/>
              <a:t>Resources for learning to read graphics </a:t>
            </a:r>
          </a:p>
          <a:p>
            <a:endParaRPr lang="en-US" dirty="0" smtClean="0"/>
          </a:p>
          <a:p>
            <a:r>
              <a:rPr lang="en-US" dirty="0" smtClean="0"/>
              <a:t>What else do you need to successfully teach TGs?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	</a:t>
            </a:r>
            <a:r>
              <a:rPr lang="en-US" sz="4400" u="sng" dirty="0" smtClean="0"/>
              <a:t>Graphicacy</a:t>
            </a:r>
            <a:r>
              <a:rPr lang="en-US" sz="4400" dirty="0" smtClean="0"/>
              <a:t> </a:t>
            </a:r>
          </a:p>
          <a:p>
            <a:pPr>
              <a:buNone/>
            </a:pPr>
            <a:r>
              <a:rPr lang="en-US" sz="4400" dirty="0" smtClean="0"/>
              <a:t>  What does that mean?????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	Read and write</a:t>
            </a:r>
          </a:p>
          <a:p>
            <a:pPr>
              <a:buNone/>
            </a:pPr>
            <a:r>
              <a:rPr lang="en-US" sz="4400" dirty="0" smtClean="0"/>
              <a:t>	Interpret and apply</a:t>
            </a:r>
          </a:p>
          <a:p>
            <a:pPr>
              <a:buNone/>
            </a:pPr>
            <a:r>
              <a:rPr lang="en-US" sz="4400" dirty="0" smtClean="0"/>
              <a:t>	Demonstrate knowledge 	graphically</a:t>
            </a:r>
          </a:p>
          <a:p>
            <a:pPr>
              <a:buNone/>
            </a:pPr>
            <a:endParaRPr lang="en-US" sz="4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“Tactile graphics can give direct access to what is otherwise inaccessible.”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Reader will be able to</a:t>
            </a:r>
          </a:p>
          <a:p>
            <a:r>
              <a:rPr lang="en-US" dirty="0" smtClean="0"/>
              <a:t>access text materials</a:t>
            </a:r>
          </a:p>
          <a:p>
            <a:r>
              <a:rPr lang="en-US" dirty="0" smtClean="0"/>
              <a:t>understand full meaning of content</a:t>
            </a:r>
          </a:p>
          <a:p>
            <a:r>
              <a:rPr lang="en-US" dirty="0" smtClean="0"/>
              <a:t>fully participate in this facet of literacy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               diffuse test anxiety</a:t>
            </a:r>
          </a:p>
          <a:p>
            <a:pPr>
              <a:buNone/>
            </a:pPr>
            <a:r>
              <a:rPr lang="en-US" dirty="0" smtClean="0"/>
              <a:t>               feel confidence in test-taking ability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important?</a:t>
            </a: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762000" y="4572000"/>
            <a:ext cx="990600" cy="11430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learning process:</a:t>
            </a:r>
          </a:p>
          <a:p>
            <a:pPr>
              <a:buNone/>
            </a:pPr>
            <a:r>
              <a:rPr lang="en-US" dirty="0" smtClean="0"/>
              <a:t>		Concrete 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	      Manipulative          </a:t>
            </a:r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 Abstract</a:t>
            </a:r>
          </a:p>
          <a:p>
            <a:pPr>
              <a:buNone/>
            </a:pPr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Mental Images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2172494" y="26281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248694" y="3619500"/>
            <a:ext cx="5326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 1. Exposure</a:t>
            </a:r>
          </a:p>
          <a:p>
            <a:pPr>
              <a:buNone/>
            </a:pPr>
            <a:r>
              <a:rPr lang="en-US" dirty="0" smtClean="0"/>
              <a:t>2. Experience</a:t>
            </a:r>
          </a:p>
          <a:p>
            <a:pPr>
              <a:buNone/>
            </a:pPr>
            <a:r>
              <a:rPr lang="en-US" dirty="0" smtClean="0"/>
              <a:t>3. Exploring</a:t>
            </a:r>
          </a:p>
          <a:p>
            <a:pPr>
              <a:buNone/>
            </a:pPr>
            <a:r>
              <a:rPr lang="en-US" dirty="0" smtClean="0"/>
              <a:t>4. Enthusiasm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Mental Images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involvement with others in the environment</a:t>
            </a:r>
          </a:p>
          <a:p>
            <a:r>
              <a:rPr lang="en-US" dirty="0" smtClean="0"/>
              <a:t>Experience, as opposed to “just” language</a:t>
            </a:r>
          </a:p>
          <a:p>
            <a:r>
              <a:rPr lang="en-US" dirty="0" smtClean="0"/>
              <a:t>Developing concepts of “chair-</a:t>
            </a:r>
            <a:r>
              <a:rPr lang="en-US" dirty="0" err="1" smtClean="0"/>
              <a:t>ness</a:t>
            </a:r>
            <a:r>
              <a:rPr lang="en-US" dirty="0" smtClean="0"/>
              <a:t>”, “nose-</a:t>
            </a:r>
            <a:r>
              <a:rPr lang="en-US" dirty="0" err="1" smtClean="0"/>
              <a:t>ness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Begin to Identify characteristics and features of things encountered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Exposure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Lucia Hasty 2/2013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62441-E3A8-4FDB-9EDE-AEC1A39E56F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600200" y="1143000"/>
            <a:ext cx="5562600" cy="3200400"/>
            <a:chOff x="2110" y="1590"/>
            <a:chExt cx="2660" cy="1620"/>
          </a:xfrm>
        </p:grpSpPr>
        <p:sp>
          <p:nvSpPr>
            <p:cNvPr id="1032" name="AutoShape 8"/>
            <p:cNvSpPr>
              <a:spLocks noChangeShapeType="1"/>
            </p:cNvSpPr>
            <p:nvPr/>
          </p:nvSpPr>
          <p:spPr bwMode="auto">
            <a:xfrm flipV="1">
              <a:off x="2110" y="1590"/>
              <a:ext cx="2100" cy="162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AutoShape 7"/>
            <p:cNvSpPr>
              <a:spLocks noChangeShapeType="1"/>
            </p:cNvSpPr>
            <p:nvPr/>
          </p:nvSpPr>
          <p:spPr bwMode="auto">
            <a:xfrm>
              <a:off x="3200" y="2340"/>
              <a:ext cx="600" cy="87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AutoShape 6"/>
            <p:cNvSpPr>
              <a:spLocks noChangeShapeType="1"/>
            </p:cNvSpPr>
            <p:nvPr/>
          </p:nvSpPr>
          <p:spPr bwMode="auto">
            <a:xfrm flipV="1">
              <a:off x="3800" y="2480"/>
              <a:ext cx="970" cy="73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AutoShape 5"/>
            <p:cNvSpPr>
              <a:spLocks noChangeShapeType="1"/>
            </p:cNvSpPr>
            <p:nvPr/>
          </p:nvSpPr>
          <p:spPr bwMode="auto">
            <a:xfrm>
              <a:off x="3800" y="1890"/>
              <a:ext cx="590" cy="85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09600" y="5638800"/>
            <a:ext cx="5181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i="1" dirty="0" smtClean="0"/>
              <a:t>Teaching Touch</a:t>
            </a:r>
            <a:r>
              <a:rPr lang="en-US" dirty="0" smtClean="0"/>
              <a:t> by Lois Harrell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1880</TotalTime>
  <Words>651</Words>
  <Application>Microsoft Office PowerPoint</Application>
  <PresentationFormat>On-screen Show (4:3)</PresentationFormat>
  <Paragraphs>220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THE SECRET LANGUAGE OF LINES A Curriculum to Attain Graphicacy </vt:lpstr>
      <vt:lpstr>Slide 2</vt:lpstr>
      <vt:lpstr>Today’s Discussion</vt:lpstr>
      <vt:lpstr>Slide 4</vt:lpstr>
      <vt:lpstr>Why is it important?</vt:lpstr>
      <vt:lpstr>Building Mental Images</vt:lpstr>
      <vt:lpstr>Building Mental Images</vt:lpstr>
      <vt:lpstr>1. Exposure </vt:lpstr>
      <vt:lpstr>Slide 9</vt:lpstr>
      <vt:lpstr>2. Experience </vt:lpstr>
      <vt:lpstr>Slide 11</vt:lpstr>
      <vt:lpstr>Role of Language</vt:lpstr>
      <vt:lpstr>Successful Manipulatives </vt:lpstr>
      <vt:lpstr>3. Exploring</vt:lpstr>
      <vt:lpstr>4. Enthusiasm</vt:lpstr>
      <vt:lpstr>Successful Readers Ask:</vt:lpstr>
      <vt:lpstr>Successful Readers Ask, cont’d:</vt:lpstr>
      <vt:lpstr>Tasks in Decoding a Graphic</vt:lpstr>
      <vt:lpstr>Preparing for emerging resources</vt:lpstr>
      <vt:lpstr>Slide 20</vt:lpstr>
      <vt:lpstr>Slide 21</vt:lpstr>
      <vt:lpstr>Other resources</vt:lpstr>
      <vt:lpstr>The Secret Language of Lines</vt:lpstr>
      <vt:lpstr> From a Visually Impaired Child’s Perspective </vt:lpstr>
      <vt:lpstr>Slide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</dc:creator>
  <cp:lastModifiedBy>Lucia</cp:lastModifiedBy>
  <cp:revision>187</cp:revision>
  <dcterms:created xsi:type="dcterms:W3CDTF">2010-11-05T22:11:14Z</dcterms:created>
  <dcterms:modified xsi:type="dcterms:W3CDTF">2013-02-27T20:32:39Z</dcterms:modified>
</cp:coreProperties>
</file>